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403" r:id="rId2"/>
    <p:sldId id="420" r:id="rId3"/>
    <p:sldId id="414" r:id="rId4"/>
    <p:sldId id="415" r:id="rId5"/>
    <p:sldId id="416" r:id="rId6"/>
    <p:sldId id="365" r:id="rId7"/>
    <p:sldId id="369" r:id="rId8"/>
    <p:sldId id="406" r:id="rId9"/>
    <p:sldId id="409" r:id="rId10"/>
    <p:sldId id="421" r:id="rId11"/>
    <p:sldId id="422" r:id="rId12"/>
    <p:sldId id="423" r:id="rId13"/>
    <p:sldId id="424" r:id="rId14"/>
    <p:sldId id="425" r:id="rId15"/>
    <p:sldId id="390" r:id="rId16"/>
    <p:sldId id="412" r:id="rId17"/>
  </p:sldIdLst>
  <p:sldSz cx="9144000" cy="6858000" type="screen4x3"/>
  <p:notesSz cx="7315200" cy="96012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8" autoAdjust="0"/>
    <p:restoredTop sz="94660"/>
  </p:normalViewPr>
  <p:slideViewPr>
    <p:cSldViewPr>
      <p:cViewPr varScale="1">
        <p:scale>
          <a:sx n="71" d="100"/>
          <a:sy n="71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490AFAA-746D-4B28-89BB-E6BDB1463152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2A3FA3A-6CBB-40F6-AAF9-7CF26867DAA6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441982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1662BF0-62EC-4862-A54B-E78ACEAE17E4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613D21-F856-4B7D-9E26-80EB4F3F55B0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986784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3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8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0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9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5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21 Conector recto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Elipse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3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25 Elipse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4 Elipse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2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F296B-F66E-4313-9651-0156541FD215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23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4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9605D-94EE-427F-A0D4-EA0CD57FDA44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591000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1EC3F-DC01-451D-AE0C-9E3BBEF4AF26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CAF40-4C47-4254-AEA8-DFE73FB320DD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31358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10743-32C2-4EB1-B0C2-49531C16D156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D1170-BCBB-4198-99CD-F2A06A991A1F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9409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8E5D1A-5E35-499C-824F-45343237CC71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5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B2F0C-41CE-4E04-A04C-4CA74CECF5EA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522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2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4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5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9 Elipse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0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1 Elipse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Elipse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5 Conector recto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35889-4CE1-4237-B88B-9B06F0AC8634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21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C4346-DB10-4675-9DE1-0681B5D0075D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058654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328F2-FE78-4B8D-823C-C8E1891B124D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397DF-B603-405E-AFFB-DC998B30877D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65658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30485-3058-4CF2-9A15-EB4355E7F34B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429BF-CA0A-48E2-8298-1792C3133931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08018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0A3FE8-FE7A-4EA5-BAB2-D633366C76C6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2A211-DBDD-48B1-9CC8-78FEEA5CAFB2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  <p:sp>
        <p:nvSpPr>
          <p:cNvPr id="5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3906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A4C1-6720-4E62-B871-54895A24A208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742E3-6E4D-45AF-B121-5371AC707D5A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39781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8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9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" name="13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20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01CAF4-270D-4811-992A-CF175422EBBB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13" name="2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70BC-756B-42C8-9747-11465746175A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  <p:sp>
        <p:nvSpPr>
          <p:cNvPr id="14" name="22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711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2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19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D143BD-197F-477E-BE34-6CAA2D28CE67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13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8DAB3-F1FE-47C1-A4D4-FFC289C7AE49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  <p:sp>
        <p:nvSpPr>
          <p:cNvPr id="14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558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28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  <a:endParaRPr lang="en-US" alt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242AF4-8ECF-418F-B401-948B09D21D7F}" type="datetimeFigureOut">
              <a:rPr lang="es-MX"/>
              <a:pPr>
                <a:defRPr/>
              </a:pPr>
              <a:t>25/04/2017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" name="11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pPr>
              <a:defRPr/>
            </a:pPr>
            <a:fld id="{4477C59B-B195-4884-9D24-C6919A6ACD47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0" r:id="rId4"/>
    <p:sldLayoutId id="2147484201" r:id="rId5"/>
    <p:sldLayoutId id="2147484208" r:id="rId6"/>
    <p:sldLayoutId id="2147484202" r:id="rId7"/>
    <p:sldLayoutId id="2147484209" r:id="rId8"/>
    <p:sldLayoutId id="2147484210" r:id="rId9"/>
    <p:sldLayoutId id="2147484203" r:id="rId10"/>
    <p:sldLayoutId id="21474842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5" b="3516"/>
          <a:stretch/>
        </p:blipFill>
        <p:spPr>
          <a:xfrm>
            <a:off x="175491" y="0"/>
            <a:ext cx="864498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55" y="332656"/>
            <a:ext cx="8273056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632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92156" y="5805264"/>
            <a:ext cx="41229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dirty="0" smtClean="0">
                <a:latin typeface="+mj-lt"/>
              </a:rPr>
              <a:t>10</a:t>
            </a:r>
            <a:endParaRPr lang="es-MX" sz="1600" dirty="0">
              <a:latin typeface="+mj-lt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35" y="404663"/>
            <a:ext cx="8229013" cy="601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52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16632"/>
            <a:ext cx="6192688" cy="660032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7452320" y="3789040"/>
            <a:ext cx="154766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Transferencia media por hogar</a:t>
            </a:r>
          </a:p>
          <a:p>
            <a:pPr algn="ctr"/>
            <a:r>
              <a:rPr lang="es-MX" sz="1500" b="1" dirty="0" smtClean="0"/>
              <a:t>$ </a:t>
            </a:r>
            <a:r>
              <a:rPr lang="es-MX" sz="1500" b="1" dirty="0" smtClean="0"/>
              <a:t>856.00</a:t>
            </a:r>
            <a:endParaRPr lang="es-MX" sz="1500" b="1" dirty="0"/>
          </a:p>
        </p:txBody>
      </p:sp>
      <p:sp>
        <p:nvSpPr>
          <p:cNvPr id="4" name="Elipse 3"/>
          <p:cNvSpPr/>
          <p:nvPr/>
        </p:nvSpPr>
        <p:spPr>
          <a:xfrm>
            <a:off x="6750744" y="4293096"/>
            <a:ext cx="1997720" cy="5800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1240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92156" y="5805264"/>
            <a:ext cx="41229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dirty="0" smtClean="0">
                <a:latin typeface="+mj-lt"/>
              </a:rPr>
              <a:t>11</a:t>
            </a:r>
            <a:endParaRPr lang="es-MX" sz="1600" dirty="0">
              <a:latin typeface="+mj-lt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0688"/>
            <a:ext cx="8691600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41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92156" y="5805264"/>
            <a:ext cx="41229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dirty="0" smtClean="0">
                <a:latin typeface="+mj-lt"/>
              </a:rPr>
              <a:t>12</a:t>
            </a:r>
            <a:endParaRPr lang="es-MX" sz="1600" dirty="0">
              <a:latin typeface="+mj-lt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628610"/>
            <a:ext cx="8252737" cy="503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26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467600" cy="561975"/>
          </a:xfrm>
        </p:spPr>
        <p:txBody>
          <a:bodyPr/>
          <a:lstStyle/>
          <a:p>
            <a:pPr>
              <a:defRPr/>
            </a:pPr>
            <a:r>
              <a:rPr lang="es-MX" sz="2300" dirty="0" smtClean="0"/>
              <a:t>Conclusiones (I)</a:t>
            </a:r>
            <a:endParaRPr lang="es-MX" sz="2300" dirty="0"/>
          </a:p>
        </p:txBody>
      </p:sp>
      <p:sp>
        <p:nvSpPr>
          <p:cNvPr id="68611" name="Marcador de contenido 2"/>
          <p:cNvSpPr>
            <a:spLocks noGrp="1"/>
          </p:cNvSpPr>
          <p:nvPr>
            <p:ph sz="quarter" idx="1"/>
          </p:nvPr>
        </p:nvSpPr>
        <p:spPr>
          <a:xfrm>
            <a:off x="323850" y="930622"/>
            <a:ext cx="8332788" cy="4946650"/>
          </a:xfrm>
        </p:spPr>
        <p:txBody>
          <a:bodyPr/>
          <a:lstStyle/>
          <a:p>
            <a:pPr algn="just"/>
            <a:r>
              <a:rPr lang="en-US" altLang="es-MX" sz="1900" dirty="0" err="1" smtClean="0"/>
              <a:t>Existen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otros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factores</a:t>
            </a:r>
            <a:r>
              <a:rPr lang="en-US" altLang="es-MX" sz="1900" dirty="0" smtClean="0"/>
              <a:t> mas </a:t>
            </a:r>
            <a:r>
              <a:rPr lang="en-US" altLang="es-MX" sz="1900" dirty="0" err="1" smtClean="0"/>
              <a:t>allá</a:t>
            </a:r>
            <a:r>
              <a:rPr lang="en-US" altLang="es-MX" sz="1900" dirty="0" smtClean="0"/>
              <a:t> del Sistema fiscal, que </a:t>
            </a:r>
            <a:r>
              <a:rPr lang="en-US" altLang="es-MX" sz="1900" dirty="0" err="1" smtClean="0"/>
              <a:t>permiten</a:t>
            </a:r>
            <a:r>
              <a:rPr lang="en-US" altLang="es-MX" sz="1900" dirty="0" smtClean="0"/>
              <a:t> la </a:t>
            </a:r>
            <a:r>
              <a:rPr lang="en-US" altLang="es-MX" sz="1900" dirty="0" err="1" smtClean="0"/>
              <a:t>redistribución</a:t>
            </a:r>
            <a:r>
              <a:rPr lang="en-US" altLang="es-MX" sz="1900" dirty="0" smtClean="0"/>
              <a:t> (</a:t>
            </a:r>
            <a:r>
              <a:rPr lang="en-US" altLang="es-MX" sz="1900" dirty="0" err="1" smtClean="0"/>
              <a:t>fuera</a:t>
            </a:r>
            <a:r>
              <a:rPr lang="en-US" altLang="es-MX" sz="1900" dirty="0" smtClean="0"/>
              <a:t> de T y B </a:t>
            </a:r>
            <a:r>
              <a:rPr lang="en-US" altLang="es-MX" sz="1900" dirty="0" err="1" smtClean="0"/>
              <a:t>así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como</a:t>
            </a:r>
            <a:r>
              <a:rPr lang="en-US" altLang="es-MX" sz="1900" dirty="0" smtClean="0"/>
              <a:t> de </a:t>
            </a:r>
            <a:r>
              <a:rPr lang="en-US" altLang="es-MX" sz="1900" dirty="0" err="1" smtClean="0"/>
              <a:t>programas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sociales</a:t>
            </a:r>
            <a:r>
              <a:rPr lang="en-US" altLang="es-MX" sz="1900" dirty="0" smtClean="0"/>
              <a:t>) /</a:t>
            </a:r>
            <a:r>
              <a:rPr lang="en-US" altLang="es-MX" sz="1900" i="1" dirty="0" err="1" smtClean="0"/>
              <a:t>ie</a:t>
            </a:r>
            <a:r>
              <a:rPr lang="en-US" altLang="es-MX" sz="1900" dirty="0" smtClean="0"/>
              <a:t>. Mercado </a:t>
            </a:r>
            <a:r>
              <a:rPr lang="en-US" altLang="es-MX" sz="1900" dirty="0" err="1" smtClean="0"/>
              <a:t>laboral</a:t>
            </a:r>
            <a:r>
              <a:rPr lang="en-US" altLang="es-MX" sz="1900" dirty="0" smtClean="0"/>
              <a:t>, </a:t>
            </a:r>
            <a:r>
              <a:rPr lang="en-US" altLang="es-MX" sz="1900" dirty="0" err="1" smtClean="0"/>
              <a:t>dotación</a:t>
            </a:r>
            <a:r>
              <a:rPr lang="en-US" altLang="es-MX" sz="1900" dirty="0" smtClean="0"/>
              <a:t> de </a:t>
            </a:r>
            <a:r>
              <a:rPr lang="en-US" altLang="es-MX" sz="1900" dirty="0" err="1" smtClean="0"/>
              <a:t>factores</a:t>
            </a:r>
            <a:r>
              <a:rPr lang="en-US" altLang="es-MX" sz="1900" dirty="0" smtClean="0"/>
              <a:t>/.</a:t>
            </a:r>
          </a:p>
          <a:p>
            <a:pPr algn="just"/>
            <a:r>
              <a:rPr lang="en-US" altLang="es-MX" sz="1900" dirty="0" err="1" smtClean="0"/>
              <a:t>Prospera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redujo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su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presupuesto</a:t>
            </a:r>
            <a:r>
              <a:rPr lang="en-US" altLang="es-MX" sz="1900" dirty="0" smtClean="0"/>
              <a:t> (de 0.45 a 0.42% del PIB) </a:t>
            </a:r>
            <a:r>
              <a:rPr lang="en-US" altLang="es-MX" sz="1900" dirty="0" err="1" smtClean="0"/>
              <a:t>aún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cuando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su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cobertura</a:t>
            </a:r>
            <a:r>
              <a:rPr lang="en-US" altLang="es-MX" sz="1900" dirty="0" smtClean="0"/>
              <a:t> entre </a:t>
            </a:r>
            <a:r>
              <a:rPr lang="en-US" altLang="es-MX" sz="1900" dirty="0" err="1" smtClean="0"/>
              <a:t>los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pobres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es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baja</a:t>
            </a:r>
            <a:r>
              <a:rPr lang="en-US" altLang="es-MX" sz="1900" dirty="0" smtClean="0"/>
              <a:t> (17.2%).</a:t>
            </a:r>
          </a:p>
          <a:p>
            <a:pPr algn="just"/>
            <a:r>
              <a:rPr lang="en-US" altLang="es-MX" sz="1900" dirty="0" smtClean="0"/>
              <a:t>La </a:t>
            </a:r>
            <a:r>
              <a:rPr lang="en-US" altLang="es-MX" sz="1900" dirty="0" err="1" smtClean="0"/>
              <a:t>focalización</a:t>
            </a:r>
            <a:r>
              <a:rPr lang="en-US" altLang="es-MX" sz="1900" dirty="0" smtClean="0"/>
              <a:t> </a:t>
            </a:r>
            <a:r>
              <a:rPr lang="en-US" altLang="es-MX" sz="1900" dirty="0" err="1" smtClean="0"/>
              <a:t>es</a:t>
            </a:r>
            <a:r>
              <a:rPr lang="en-US" altLang="es-MX" sz="1900" dirty="0" smtClean="0"/>
              <a:t> major </a:t>
            </a:r>
            <a:r>
              <a:rPr lang="en-US" altLang="es-MX" sz="1900" dirty="0" err="1" smtClean="0"/>
              <a:t>en</a:t>
            </a:r>
            <a:r>
              <a:rPr lang="en-US" altLang="es-MX" sz="1900" dirty="0" smtClean="0"/>
              <a:t> las zonas Rurales que </a:t>
            </a:r>
            <a:r>
              <a:rPr lang="en-US" altLang="es-MX" sz="1900" dirty="0" err="1" smtClean="0"/>
              <a:t>en</a:t>
            </a:r>
            <a:r>
              <a:rPr lang="en-US" altLang="es-MX" sz="1900" dirty="0" smtClean="0"/>
              <a:t> las </a:t>
            </a:r>
            <a:r>
              <a:rPr lang="en-US" altLang="es-MX" sz="1900" dirty="0" err="1" smtClean="0"/>
              <a:t>Urbanas</a:t>
            </a:r>
            <a:r>
              <a:rPr lang="en-US" altLang="es-MX" sz="1900" dirty="0" smtClean="0"/>
              <a:t>.</a:t>
            </a:r>
          </a:p>
          <a:p>
            <a:pPr algn="just"/>
            <a:r>
              <a:rPr lang="es-ES" altLang="es-MX" sz="1900" dirty="0" smtClean="0">
                <a:latin typeface="Cambria" panose="02040503050406030204" pitchFamily="18" charset="0"/>
              </a:rPr>
              <a:t>Carácter </a:t>
            </a:r>
            <a:r>
              <a:rPr lang="es-ES" altLang="es-MX" sz="1900" dirty="0">
                <a:latin typeface="Cambria" panose="02040503050406030204" pitchFamily="18" charset="0"/>
              </a:rPr>
              <a:t>asistencialista, orientado a una población objetivo. Que ha tenido un efecto reducido sobre la pobreza.</a:t>
            </a:r>
          </a:p>
          <a:p>
            <a:pPr algn="just"/>
            <a:r>
              <a:rPr lang="es-ES" altLang="es-MX" sz="1900" dirty="0" smtClean="0">
                <a:latin typeface="Cambria" panose="02040503050406030204" pitchFamily="18" charset="0"/>
              </a:rPr>
              <a:t>Prospera </a:t>
            </a:r>
            <a:r>
              <a:rPr lang="es-ES" altLang="es-MX" sz="1900" dirty="0">
                <a:latin typeface="Cambria" panose="02040503050406030204" pitchFamily="18" charset="0"/>
              </a:rPr>
              <a:t>produce errores de exclusión más serios al pasar de la pobreza alimentaria a la de capacidades.</a:t>
            </a:r>
          </a:p>
          <a:p>
            <a:pPr algn="just"/>
            <a:r>
              <a:rPr lang="es-ES" altLang="es-MX" sz="1900" dirty="0">
                <a:latin typeface="Cambria" panose="02040503050406030204" pitchFamily="18" charset="0"/>
              </a:rPr>
              <a:t>Existen otras condiciones mas que Oportunidades que reducen la pobreza de un año a otro: Las remesas (Huesca y Calderón, 2008, y 2007) o el sector informal.</a:t>
            </a:r>
          </a:p>
          <a:p>
            <a:pPr algn="just"/>
            <a:r>
              <a:rPr lang="es-ES" altLang="es-MX" sz="1900" dirty="0">
                <a:latin typeface="Cambria" panose="02040503050406030204" pitchFamily="18" charset="0"/>
              </a:rPr>
              <a:t>Se requieren </a:t>
            </a:r>
            <a:r>
              <a:rPr lang="es-ES" altLang="es-MX" sz="1900" dirty="0" smtClean="0">
                <a:latin typeface="Cambria" panose="02040503050406030204" pitchFamily="18" charset="0"/>
              </a:rPr>
              <a:t>3.2% </a:t>
            </a:r>
            <a:r>
              <a:rPr lang="es-ES" altLang="es-MX" sz="1900" dirty="0">
                <a:latin typeface="Cambria" panose="02040503050406030204" pitchFamily="18" charset="0"/>
              </a:rPr>
              <a:t>del PIB para implementarlo, monto similar al de España para universalizar </a:t>
            </a:r>
            <a:r>
              <a:rPr lang="es-ES" altLang="es-MX" sz="1900" dirty="0" smtClean="0">
                <a:latin typeface="Cambria" panose="02040503050406030204" pitchFamily="18" charset="0"/>
              </a:rPr>
              <a:t>allá completamente </a:t>
            </a:r>
            <a:r>
              <a:rPr lang="es-ES" altLang="es-MX" sz="1900" dirty="0">
                <a:latin typeface="Cambria" panose="02040503050406030204" pitchFamily="18" charset="0"/>
              </a:rPr>
              <a:t>sus 5 programas básicos.</a:t>
            </a:r>
          </a:p>
          <a:p>
            <a:pPr algn="just"/>
            <a:endParaRPr lang="en-US" altLang="es-MX" sz="1900" dirty="0" smtClean="0"/>
          </a:p>
          <a:p>
            <a:pPr algn="just"/>
            <a:endParaRPr lang="en-US" altLang="es-MX" sz="1900" dirty="0" smtClean="0"/>
          </a:p>
        </p:txBody>
      </p:sp>
      <p:sp>
        <p:nvSpPr>
          <p:cNvPr id="4" name="CuadroTexto 3"/>
          <p:cNvSpPr txBox="1"/>
          <p:nvPr/>
        </p:nvSpPr>
        <p:spPr>
          <a:xfrm>
            <a:off x="8243888" y="5805488"/>
            <a:ext cx="399468" cy="3231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500" dirty="0" smtClean="0">
                <a:latin typeface="+mj-lt"/>
              </a:rPr>
              <a:t>18</a:t>
            </a:r>
            <a:endParaRPr lang="es-MX" sz="15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00" b="29000"/>
          <a:stretch/>
        </p:blipFill>
        <p:spPr>
          <a:xfrm>
            <a:off x="11705" y="11705"/>
            <a:ext cx="8912171" cy="665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4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6795" t="17516" r="14580" b="4719"/>
          <a:stretch/>
        </p:blipFill>
        <p:spPr>
          <a:xfrm>
            <a:off x="17802" y="495049"/>
            <a:ext cx="9126198" cy="5814271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275856" y="5733256"/>
            <a:ext cx="129614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868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 Rectángulo"/>
          <p:cNvSpPr>
            <a:spLocks noChangeArrowheads="1"/>
          </p:cNvSpPr>
          <p:nvPr/>
        </p:nvSpPr>
        <p:spPr bwMode="auto">
          <a:xfrm>
            <a:off x="379040" y="260648"/>
            <a:ext cx="8153400" cy="5863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2000" b="1" dirty="0" smtClean="0">
                <a:latin typeface="Cambria" panose="02040503050406030204" pitchFamily="18" charset="0"/>
              </a:rPr>
              <a:t>El Prospera Vs. </a:t>
            </a:r>
            <a:r>
              <a:rPr lang="es-ES_tradnl" altLang="es-MX" sz="2000" b="1" dirty="0">
                <a:latin typeface="Cambria" panose="02040503050406030204" pitchFamily="18" charset="0"/>
              </a:rPr>
              <a:t>subsidio universal</a:t>
            </a:r>
            <a:r>
              <a:rPr lang="es-ES_tradnl" altLang="es-MX" sz="2000" b="1" dirty="0" smtClean="0">
                <a:latin typeface="Cambria" panose="02040503050406030204" pitchFamily="18" charset="0"/>
              </a:rPr>
              <a:t>:</a:t>
            </a:r>
          </a:p>
          <a:p>
            <a:pPr algn="ctr"/>
            <a:r>
              <a:rPr lang="es-ES_tradnl" altLang="es-MX" sz="2000" b="1" dirty="0" smtClean="0">
                <a:latin typeface="Cambria" panose="02040503050406030204" pitchFamily="18" charset="0"/>
              </a:rPr>
              <a:t> </a:t>
            </a:r>
            <a:r>
              <a:rPr lang="es-ES_tradnl" altLang="es-MX" sz="2000" b="1" dirty="0">
                <a:latin typeface="Cambria" panose="02040503050406030204" pitchFamily="18" charset="0"/>
              </a:rPr>
              <a:t>¿Una política social eficiente</a:t>
            </a:r>
            <a:r>
              <a:rPr lang="es-ES_tradnl" altLang="es-MX" sz="2000" b="1" dirty="0" smtClean="0">
                <a:latin typeface="Cambria" panose="02040503050406030204" pitchFamily="18" charset="0"/>
              </a:rPr>
              <a:t>?</a:t>
            </a:r>
          </a:p>
          <a:p>
            <a:pPr algn="just"/>
            <a:endParaRPr lang="es-ES_tradnl" altLang="es-MX" sz="2000" dirty="0" smtClean="0">
              <a:latin typeface="Cambria" panose="02040503050406030204" pitchFamily="18" charset="0"/>
            </a:endParaRPr>
          </a:p>
          <a:p>
            <a:pPr algn="just"/>
            <a:r>
              <a:rPr lang="es-ES_tradnl" altLang="es-MX" sz="2100" dirty="0" smtClean="0">
                <a:latin typeface="Cambria" panose="02040503050406030204" pitchFamily="18" charset="0"/>
              </a:rPr>
              <a:t>Prospera</a:t>
            </a:r>
            <a:r>
              <a:rPr lang="es-ES" altLang="es-MX" sz="2100" dirty="0" smtClean="0">
                <a:latin typeface="Cambria" panose="02040503050406030204" pitchFamily="18" charset="0"/>
              </a:rPr>
              <a:t> </a:t>
            </a:r>
            <a:r>
              <a:rPr lang="es-ES" altLang="es-MX" sz="2100" dirty="0">
                <a:latin typeface="Cambria" panose="02040503050406030204" pitchFamily="18" charset="0"/>
              </a:rPr>
              <a:t>consiste en transferencias monetarias focalizadas y condicionadas a las familias de bajo ingreso en el medio rural y urbano.</a:t>
            </a:r>
          </a:p>
          <a:p>
            <a:pPr algn="just"/>
            <a:endParaRPr lang="es-ES_tradnl" altLang="es-MX" sz="2100" dirty="0">
              <a:latin typeface="Cambria" panose="02040503050406030204" pitchFamily="18" charset="0"/>
            </a:endParaRPr>
          </a:p>
          <a:p>
            <a:r>
              <a:rPr lang="es-ES_tradnl" altLang="es-MX" sz="2100" dirty="0">
                <a:latin typeface="Cambria" panose="02040503050406030204" pitchFamily="18" charset="0"/>
              </a:rPr>
              <a:t>Giovanni y Stewart (2003</a:t>
            </a:r>
            <a:r>
              <a:rPr lang="es-ES_tradnl" altLang="es-MX" sz="2100" dirty="0" smtClean="0">
                <a:latin typeface="Cambria" panose="02040503050406030204" pitchFamily="18" charset="0"/>
              </a:rPr>
              <a:t>):</a:t>
            </a:r>
            <a:endParaRPr lang="es-ES_tradnl" altLang="es-MX" sz="2100" dirty="0">
              <a:latin typeface="Cambria" panose="02040503050406030204" pitchFamily="18" charset="0"/>
            </a:endParaRPr>
          </a:p>
          <a:p>
            <a:r>
              <a:rPr lang="es-ES" altLang="es-MX" sz="2100" dirty="0"/>
              <a:t>“…la focalización conlleva a cometer errores”.</a:t>
            </a:r>
          </a:p>
          <a:p>
            <a:pPr algn="just"/>
            <a:r>
              <a:rPr lang="es-ES_tradnl" altLang="es-MX" sz="2100" dirty="0">
                <a:latin typeface="Cambria" panose="02040503050406030204" pitchFamily="18" charset="0"/>
              </a:rPr>
              <a:t>Error tipo I: </a:t>
            </a:r>
            <a:r>
              <a:rPr lang="es-ES" altLang="es-MX" sz="2100" dirty="0">
                <a:latin typeface="Cambria" panose="02040503050406030204" pitchFamily="18" charset="0"/>
              </a:rPr>
              <a:t>existencia de exclusión u omisión de los pobres en los apoyos.</a:t>
            </a:r>
          </a:p>
          <a:p>
            <a:pPr algn="just"/>
            <a:endParaRPr lang="es-ES_tradnl" altLang="es-MX" sz="2100" dirty="0">
              <a:latin typeface="Cambria" panose="02040503050406030204" pitchFamily="18" charset="0"/>
            </a:endParaRPr>
          </a:p>
          <a:p>
            <a:pPr algn="just"/>
            <a:r>
              <a:rPr lang="es-ES_tradnl" altLang="es-MX" sz="2100" dirty="0">
                <a:latin typeface="Cambria" panose="02040503050406030204" pitchFamily="18" charset="0"/>
              </a:rPr>
              <a:t>Error tipo II: </a:t>
            </a:r>
            <a:r>
              <a:rPr lang="es-ES" altLang="es-MX" sz="2100" dirty="0">
                <a:latin typeface="Cambria" panose="02040503050406030204" pitchFamily="18" charset="0"/>
              </a:rPr>
              <a:t>explica la inclusión de los no pobres.</a:t>
            </a:r>
          </a:p>
          <a:p>
            <a:pPr algn="just"/>
            <a:endParaRPr lang="es-ES" altLang="es-MX" sz="2100" dirty="0">
              <a:latin typeface="Cambria" panose="02040503050406030204" pitchFamily="18" charset="0"/>
            </a:endParaRPr>
          </a:p>
          <a:p>
            <a:pPr algn="just"/>
            <a:r>
              <a:rPr lang="es-ES" altLang="es-MX" sz="2100" dirty="0">
                <a:latin typeface="Cambria" panose="02040503050406030204" pitchFamily="18" charset="0"/>
              </a:rPr>
              <a:t>Levy y Mercader (2003</a:t>
            </a:r>
            <a:r>
              <a:rPr lang="es-ES" altLang="es-MX" sz="2100" dirty="0" smtClean="0">
                <a:latin typeface="Cambria" panose="02040503050406030204" pitchFamily="18" charset="0"/>
              </a:rPr>
              <a:t>):</a:t>
            </a:r>
            <a:endParaRPr lang="es-ES" altLang="es-MX" sz="2100" dirty="0">
              <a:latin typeface="Cambria" panose="02040503050406030204" pitchFamily="18" charset="0"/>
            </a:endParaRPr>
          </a:p>
          <a:p>
            <a:pPr algn="just"/>
            <a:r>
              <a:rPr lang="es-ES" altLang="es-MX" sz="2100" dirty="0">
                <a:latin typeface="Cambria" panose="02040503050406030204" pitchFamily="18" charset="0"/>
              </a:rPr>
              <a:t>Los errores de exclusión y eficiencia-Déficit de pobreza:</a:t>
            </a:r>
          </a:p>
          <a:p>
            <a:pPr algn="just"/>
            <a:r>
              <a:rPr lang="es-ES" altLang="es-MX" sz="2100" dirty="0">
                <a:latin typeface="Cambria" panose="02040503050406030204" pitchFamily="18" charset="0"/>
              </a:rPr>
              <a:t>Niveles elevados de eficiencia de un programa no  significa que la pobreza se haya reducido significativamente.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305968" y="5805264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dirty="0" smtClean="0">
                <a:latin typeface="+mj-lt"/>
              </a:rPr>
              <a:t>1</a:t>
            </a:r>
            <a:endParaRPr lang="es-MX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13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50689" y="0"/>
            <a:ext cx="43933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es-MX" sz="2400" b="1" u="sng" dirty="0">
                <a:latin typeface="Cambria" panose="02040503050406030204" pitchFamily="18" charset="0"/>
              </a:rPr>
              <a:t>Evidencia </a:t>
            </a:r>
            <a:r>
              <a:rPr lang="es-ES_tradnl" altLang="es-MX" sz="2400" b="1" u="sng" dirty="0" smtClean="0">
                <a:latin typeface="Cambria" panose="02040503050406030204" pitchFamily="18" charset="0"/>
              </a:rPr>
              <a:t>empírica mexicana:</a:t>
            </a:r>
            <a:endParaRPr lang="es-ES_tradnl" altLang="es-MX" sz="2400" b="1" u="sng" dirty="0">
              <a:latin typeface="Cambria" panose="02040503050406030204" pitchFamily="18" charset="0"/>
            </a:endParaRPr>
          </a:p>
        </p:txBody>
      </p:sp>
      <p:sp>
        <p:nvSpPr>
          <p:cNvPr id="3" name="7 Rectángulo"/>
          <p:cNvSpPr>
            <a:spLocks noChangeArrowheads="1"/>
          </p:cNvSpPr>
          <p:nvPr/>
        </p:nvSpPr>
        <p:spPr bwMode="auto">
          <a:xfrm>
            <a:off x="533400" y="1844824"/>
            <a:ext cx="7924800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altLang="es-MX" sz="1900" dirty="0">
                <a:latin typeface="Cambria" panose="02040503050406030204" pitchFamily="18" charset="0"/>
              </a:rPr>
              <a:t>Las transferencias derivan en mero apoyo asistencial para la sobrevivencia</a:t>
            </a:r>
            <a:r>
              <a:rPr lang="es-ES" altLang="es-MX" sz="1900" dirty="0" smtClean="0">
                <a:latin typeface="Cambria" panose="020405030504060302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altLang="es-MX" sz="1900" dirty="0" smtClean="0">
                <a:latin typeface="Cambria" panose="02040503050406030204" pitchFamily="18" charset="0"/>
              </a:rPr>
              <a:t>Las </a:t>
            </a:r>
            <a:r>
              <a:rPr lang="es-MX" altLang="es-MX" sz="1900" dirty="0">
                <a:latin typeface="Cambria" panose="02040503050406030204" pitchFamily="18" charset="0"/>
              </a:rPr>
              <a:t>evaluaciones de Oportunidades, señalan que los precios de los alimentos suben en los días que los beneficios monetarios se reciben (Damián, 2007).</a:t>
            </a:r>
            <a:endParaRPr lang="es-ES" altLang="es-MX" sz="1900" dirty="0">
              <a:latin typeface="Cambria" panose="02040503050406030204" pitchFamily="18" charset="0"/>
            </a:endParaRPr>
          </a:p>
        </p:txBody>
      </p:sp>
      <p:sp>
        <p:nvSpPr>
          <p:cNvPr id="4" name="7 Rectángulo"/>
          <p:cNvSpPr>
            <a:spLocks noChangeArrowheads="1"/>
          </p:cNvSpPr>
          <p:nvPr/>
        </p:nvSpPr>
        <p:spPr bwMode="auto">
          <a:xfrm>
            <a:off x="533400" y="3501008"/>
            <a:ext cx="7924800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altLang="es-MX" sz="1900" dirty="0">
                <a:latin typeface="Cambria" panose="02040503050406030204" pitchFamily="18" charset="0"/>
              </a:rPr>
              <a:t>Cortes, </a:t>
            </a:r>
            <a:r>
              <a:rPr lang="es-ES" altLang="es-MX" sz="1900" dirty="0" err="1">
                <a:latin typeface="Cambria" panose="02040503050406030204" pitchFamily="18" charset="0"/>
              </a:rPr>
              <a:t>Banegas</a:t>
            </a:r>
            <a:r>
              <a:rPr lang="es-ES" altLang="es-MX" sz="1900" dirty="0">
                <a:latin typeface="Cambria" panose="02040503050406030204" pitchFamily="18" charset="0"/>
              </a:rPr>
              <a:t> y Solís (2007) inducen que para 2002, 2004 y 2005 Oportunidades reduce la pobreza al calcular dominancia de pobreza antes y después de las transferencias</a:t>
            </a:r>
            <a:r>
              <a:rPr lang="es-ES" altLang="es-MX" sz="1900" dirty="0" smtClean="0">
                <a:latin typeface="Cambria" panose="020405030504060302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altLang="es-MX" sz="1900" dirty="0" smtClean="0">
                <a:latin typeface="Cambria" panose="02040503050406030204" pitchFamily="18" charset="0"/>
              </a:rPr>
              <a:t>En </a:t>
            </a:r>
            <a:r>
              <a:rPr lang="es-ES" altLang="es-MX" sz="1900" dirty="0">
                <a:latin typeface="Cambria" panose="02040503050406030204" pitchFamily="18" charset="0"/>
              </a:rPr>
              <a:t>los umbrales bajos (alimentario) el entorno rural tiene efecto reductor; en el urbano no parece reducirse</a:t>
            </a:r>
            <a:r>
              <a:rPr lang="es-ES" altLang="es-MX" sz="1900" dirty="0" smtClean="0">
                <a:latin typeface="Cambria" panose="020405030504060302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altLang="es-MX" sz="1900" dirty="0" smtClean="0">
                <a:latin typeface="Cambria" panose="02040503050406030204" pitchFamily="18" charset="0"/>
              </a:rPr>
              <a:t>La </a:t>
            </a:r>
            <a:r>
              <a:rPr lang="es-ES" altLang="es-MX" sz="1900" dirty="0">
                <a:latin typeface="Cambria" panose="02040503050406030204" pitchFamily="18" charset="0"/>
              </a:rPr>
              <a:t>focalización es más efectiva en las áreas rurales</a:t>
            </a:r>
            <a:r>
              <a:rPr lang="es-ES" altLang="es-MX" sz="1900" dirty="0" smtClean="0">
                <a:latin typeface="Cambria" panose="020405030504060302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altLang="es-MX" sz="1900" dirty="0">
              <a:latin typeface="Cambria" panose="020405030504060302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altLang="es-MX" sz="1900" dirty="0" smtClean="0">
                <a:latin typeface="Cambria" panose="02040503050406030204" pitchFamily="18" charset="0"/>
              </a:rPr>
              <a:t>Huesca, et al. (2016) El PAL tiene mejor valoración en Marco Lógico y consistencia y resultados que Prospera.</a:t>
            </a:r>
            <a:endParaRPr lang="es-ES" altLang="es-MX" sz="1900" dirty="0">
              <a:latin typeface="Cambria" panose="02040503050406030204" pitchFamily="18" charset="0"/>
            </a:endParaRPr>
          </a:p>
        </p:txBody>
      </p:sp>
      <p:sp>
        <p:nvSpPr>
          <p:cNvPr id="5" name="14 Rectángulo"/>
          <p:cNvSpPr>
            <a:spLocks noChangeArrowheads="1"/>
          </p:cNvSpPr>
          <p:nvPr/>
        </p:nvSpPr>
        <p:spPr bwMode="auto">
          <a:xfrm>
            <a:off x="533400" y="812800"/>
            <a:ext cx="8001000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altLang="es-MX" sz="1900" dirty="0" err="1">
                <a:latin typeface="Cambria" panose="02040503050406030204" pitchFamily="18" charset="0"/>
              </a:rPr>
              <a:t>Boltvinik</a:t>
            </a:r>
            <a:r>
              <a:rPr lang="es-MX" altLang="es-MX" sz="1900" dirty="0">
                <a:latin typeface="Cambria" panose="02040503050406030204" pitchFamily="18" charset="0"/>
              </a:rPr>
              <a:t> (2004) </a:t>
            </a:r>
            <a:r>
              <a:rPr lang="es-ES" altLang="es-MX" sz="1900" dirty="0">
                <a:latin typeface="Cambria" panose="02040503050406030204" pitchFamily="18" charset="0"/>
              </a:rPr>
              <a:t>minimizar el Error tipo II incrementa el Error tipo 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altLang="es-MX" sz="1900" dirty="0">
                <a:latin typeface="Cambria" panose="02040503050406030204" pitchFamily="18" charset="0"/>
              </a:rPr>
              <a:t>Con ENIGH 1996 estimó un 40% de exclusión en pobreza extrema urbana como efecto de la mayor focalización.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305968" y="5805264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dirty="0" smtClean="0">
                <a:latin typeface="+mj-lt"/>
              </a:rPr>
              <a:t>3</a:t>
            </a:r>
            <a:endParaRPr lang="es-MX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701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51520" y="191313"/>
            <a:ext cx="4951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es-MX" sz="2400" b="1" u="sng" dirty="0">
                <a:latin typeface="Cambria" panose="02040503050406030204" pitchFamily="18" charset="0"/>
              </a:rPr>
              <a:t>Evidencia </a:t>
            </a:r>
            <a:r>
              <a:rPr lang="es-ES_tradnl" altLang="es-MX" sz="2400" b="1" u="sng" dirty="0" smtClean="0">
                <a:latin typeface="Cambria" panose="02040503050406030204" pitchFamily="18" charset="0"/>
              </a:rPr>
              <a:t>empírica internacional:</a:t>
            </a:r>
            <a:endParaRPr lang="es-ES_tradnl" altLang="es-MX" sz="2400" b="1" u="sng" dirty="0">
              <a:latin typeface="Cambria" panose="02040503050406030204" pitchFamily="18" charset="0"/>
            </a:endParaRPr>
          </a:p>
        </p:txBody>
      </p:sp>
      <p:sp>
        <p:nvSpPr>
          <p:cNvPr id="5" name="14 Rectángulo"/>
          <p:cNvSpPr>
            <a:spLocks noChangeArrowheads="1"/>
          </p:cNvSpPr>
          <p:nvPr/>
        </p:nvSpPr>
        <p:spPr bwMode="auto">
          <a:xfrm>
            <a:off x="533400" y="1041400"/>
            <a:ext cx="80010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altLang="es-MX" sz="1900" dirty="0" smtClean="0">
                <a:latin typeface="Cambria" panose="02040503050406030204" pitchFamily="18" charset="0"/>
              </a:rPr>
              <a:t>Los </a:t>
            </a:r>
            <a:r>
              <a:rPr lang="es-ES" altLang="es-MX" sz="1900" dirty="0">
                <a:latin typeface="Cambria" panose="02040503050406030204" pitchFamily="18" charset="0"/>
              </a:rPr>
              <a:t>costos de un programa integral asistencialista universal en España son de 1.7% del PIB.</a:t>
            </a:r>
          </a:p>
        </p:txBody>
      </p:sp>
      <p:sp>
        <p:nvSpPr>
          <p:cNvPr id="6" name="7 Rectángulo"/>
          <p:cNvSpPr>
            <a:spLocks noChangeArrowheads="1"/>
          </p:cNvSpPr>
          <p:nvPr/>
        </p:nvSpPr>
        <p:spPr bwMode="auto">
          <a:xfrm>
            <a:off x="533400" y="2132856"/>
            <a:ext cx="8153400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altLang="es-MX" sz="1900" dirty="0" err="1">
                <a:latin typeface="Cambria" panose="02040503050406030204" pitchFamily="18" charset="0"/>
              </a:rPr>
              <a:t>D’Ambrosio</a:t>
            </a:r>
            <a:r>
              <a:rPr lang="es-ES" altLang="es-MX" sz="1900" dirty="0">
                <a:latin typeface="Cambria" panose="02040503050406030204" pitchFamily="18" charset="0"/>
              </a:rPr>
              <a:t> y </a:t>
            </a:r>
            <a:r>
              <a:rPr lang="es-ES" altLang="es-MX" sz="1900" dirty="0" err="1">
                <a:latin typeface="Cambria" panose="02040503050406030204" pitchFamily="18" charset="0"/>
              </a:rPr>
              <a:t>Gradín</a:t>
            </a:r>
            <a:r>
              <a:rPr lang="es-ES" altLang="es-MX" sz="1900" dirty="0">
                <a:latin typeface="Cambria" panose="02040503050406030204" pitchFamily="18" charset="0"/>
              </a:rPr>
              <a:t> (2003) Las transferencias focalizadas de apoyo infantil en Italia distorsionan los apoyos y los excluyen con mayor énfasis que en España</a:t>
            </a:r>
            <a:r>
              <a:rPr lang="es-ES" altLang="es-MX" sz="1900" dirty="0" smtClean="0">
                <a:latin typeface="Cambria" panose="020405030504060302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altLang="es-MX" sz="1900" dirty="0">
              <a:latin typeface="Cambria" panose="020405030504060302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altLang="es-MX" sz="1900" dirty="0">
                <a:latin typeface="Cambria" panose="02040503050406030204" pitchFamily="18" charset="0"/>
              </a:rPr>
              <a:t>La mayor cantidad del apoyo se focaliza en hogares con adultos mayores.</a:t>
            </a:r>
          </a:p>
        </p:txBody>
      </p:sp>
      <p:sp>
        <p:nvSpPr>
          <p:cNvPr id="7" name="14 Rectángulo"/>
          <p:cNvSpPr>
            <a:spLocks noChangeArrowheads="1"/>
          </p:cNvSpPr>
          <p:nvPr/>
        </p:nvSpPr>
        <p:spPr bwMode="auto">
          <a:xfrm>
            <a:off x="533400" y="4005064"/>
            <a:ext cx="80010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altLang="es-MX" sz="1900" dirty="0">
                <a:latin typeface="Cambria" panose="02040503050406030204" pitchFamily="18" charset="0"/>
              </a:rPr>
              <a:t>Levy y Mercader, (2003: 17) calculan un error de asignación de las prestaciones sociales españolas de un 43.1% que fueron a hogares no pobres; y de las transferencias que reciben los pobres un 18% son en exceso en relación con el umbral.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305968" y="5805264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dirty="0" smtClean="0">
                <a:latin typeface="+mj-lt"/>
              </a:rPr>
              <a:t>4</a:t>
            </a:r>
            <a:endParaRPr lang="es-MX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444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4800" y="259879"/>
            <a:ext cx="7467600" cy="50482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s-MX" sz="1900" b="1" dirty="0" smtClean="0"/>
              <a:t>Literatura y evidencia de beneficios de la política social </a:t>
            </a:r>
            <a:r>
              <a:rPr lang="es-MX" sz="1900" b="1" i="1" dirty="0" smtClean="0"/>
              <a:t>(sistema fiscal) </a:t>
            </a:r>
            <a:endParaRPr lang="es-MX" sz="1900" b="1" i="1" dirty="0"/>
          </a:p>
        </p:txBody>
      </p:sp>
      <p:sp>
        <p:nvSpPr>
          <p:cNvPr id="29699" name="Marcador de contenido 2"/>
          <p:cNvSpPr>
            <a:spLocks noGrp="1"/>
          </p:cNvSpPr>
          <p:nvPr>
            <p:ph sz="quarter" idx="1"/>
          </p:nvPr>
        </p:nvSpPr>
        <p:spPr>
          <a:xfrm>
            <a:off x="312365" y="836712"/>
            <a:ext cx="8220075" cy="5284787"/>
          </a:xfrm>
        </p:spPr>
        <p:txBody>
          <a:bodyPr/>
          <a:lstStyle/>
          <a:p>
            <a:pPr algn="just"/>
            <a:endParaRPr lang="es-MX" altLang="es-MX" sz="200" dirty="0" smtClean="0">
              <a:latin typeface="Cambria" panose="02040503050406030204" pitchFamily="18" charset="0"/>
            </a:endParaRPr>
          </a:p>
          <a:p>
            <a:pPr algn="just"/>
            <a:r>
              <a:rPr lang="es-MX" altLang="es-MX" sz="1800" dirty="0" smtClean="0">
                <a:latin typeface="Cambria" panose="02040503050406030204" pitchFamily="18" charset="0"/>
              </a:rPr>
              <a:t>Persistencia del sector informal (economía no estructurada) y graves consecuencias para la eficiencia marginal de la fiscalidad [Una de las causas de la baja recaudación] (</a:t>
            </a:r>
            <a:r>
              <a:rPr lang="es-MX" altLang="es-MX" sz="1800" dirty="0" err="1" smtClean="0">
                <a:latin typeface="Cambria" panose="02040503050406030204" pitchFamily="18" charset="0"/>
              </a:rPr>
              <a:t>Dougherty</a:t>
            </a:r>
            <a:r>
              <a:rPr lang="es-MX" altLang="es-MX" sz="1800" dirty="0" smtClean="0">
                <a:latin typeface="Cambria" panose="02040503050406030204" pitchFamily="18" charset="0"/>
              </a:rPr>
              <a:t> y Escobar (2013). </a:t>
            </a:r>
          </a:p>
          <a:p>
            <a:pPr algn="just"/>
            <a:endParaRPr lang="es-MX" altLang="es-MX" sz="200" dirty="0" smtClean="0">
              <a:latin typeface="Cambria" panose="02040503050406030204" pitchFamily="18" charset="0"/>
            </a:endParaRPr>
          </a:p>
          <a:p>
            <a:pPr algn="just"/>
            <a:r>
              <a:rPr lang="es-MX" altLang="es-MX" sz="1800" dirty="0" smtClean="0">
                <a:latin typeface="Cambria" panose="02040503050406030204" pitchFamily="18" charset="0"/>
              </a:rPr>
              <a:t>La progresividad como resultado de los beneficios y de las transferencias sociales ha crecido, pero con pobres resultados [no más de 0,92 del PIB (</a:t>
            </a:r>
            <a:r>
              <a:rPr lang="es-MX" altLang="es-MX" sz="1800" dirty="0" err="1" smtClean="0">
                <a:latin typeface="Cambria" panose="02040503050406030204" pitchFamily="18" charset="0"/>
              </a:rPr>
              <a:t>Lustig</a:t>
            </a:r>
            <a:r>
              <a:rPr lang="es-MX" altLang="es-MX" sz="1800" dirty="0" smtClean="0">
                <a:latin typeface="Cambria" panose="02040503050406030204" pitchFamily="18" charset="0"/>
              </a:rPr>
              <a:t>, et al. (2014); Scott, (2014).</a:t>
            </a:r>
          </a:p>
          <a:p>
            <a:pPr algn="just"/>
            <a:endParaRPr lang="es-MX" altLang="es-MX" sz="200" dirty="0" smtClean="0">
              <a:latin typeface="Cambria" panose="02040503050406030204" pitchFamily="18" charset="0"/>
            </a:endParaRPr>
          </a:p>
          <a:p>
            <a:pPr algn="just"/>
            <a:r>
              <a:rPr lang="es-MX" altLang="es-MX" sz="1800" dirty="0" smtClean="0">
                <a:latin typeface="Cambria" panose="02040503050406030204" pitchFamily="18" charset="0"/>
              </a:rPr>
              <a:t>El sistema fiscal no ayuda a reducir la desigualdad de las crisis económicas en la región de A.L.: México, Perú y Bolivia (</a:t>
            </a:r>
            <a:r>
              <a:rPr lang="es-MX" altLang="es-MX" sz="1800" dirty="0" err="1" smtClean="0">
                <a:latin typeface="Cambria" panose="02040503050406030204" pitchFamily="18" charset="0"/>
              </a:rPr>
              <a:t>Lustig</a:t>
            </a:r>
            <a:r>
              <a:rPr lang="es-MX" altLang="es-MX" sz="1800" dirty="0" smtClean="0">
                <a:latin typeface="Cambria" panose="02040503050406030204" pitchFamily="18" charset="0"/>
              </a:rPr>
              <a:t>, et al. (2014).</a:t>
            </a:r>
          </a:p>
          <a:p>
            <a:pPr algn="just"/>
            <a:endParaRPr lang="es-MX" altLang="es-MX" sz="200" dirty="0" smtClean="0">
              <a:latin typeface="Cambria" panose="02040503050406030204" pitchFamily="18" charset="0"/>
            </a:endParaRPr>
          </a:p>
          <a:p>
            <a:pPr algn="just"/>
            <a:r>
              <a:rPr lang="es-MX" altLang="es-MX" sz="1800" dirty="0" smtClean="0">
                <a:latin typeface="Cambria" panose="02040503050406030204" pitchFamily="18" charset="0"/>
              </a:rPr>
              <a:t>Los casos de excepción son: Uruguay, Costa Rica, Argentina, y Bolivia (</a:t>
            </a:r>
            <a:r>
              <a:rPr lang="es-MX" altLang="es-MX" sz="1800" dirty="0" err="1" smtClean="0">
                <a:latin typeface="Cambria" panose="02040503050406030204" pitchFamily="18" charset="0"/>
              </a:rPr>
              <a:t>Lustig</a:t>
            </a:r>
            <a:r>
              <a:rPr lang="es-MX" altLang="es-MX" sz="1800" dirty="0" smtClean="0">
                <a:latin typeface="Cambria" panose="02040503050406030204" pitchFamily="18" charset="0"/>
              </a:rPr>
              <a:t>, et al. (2014); </a:t>
            </a:r>
            <a:r>
              <a:rPr lang="es-MX" altLang="es-MX" sz="1800" dirty="0" err="1" smtClean="0">
                <a:latin typeface="Cambria" panose="02040503050406030204" pitchFamily="18" charset="0"/>
              </a:rPr>
              <a:t>Araar</a:t>
            </a:r>
            <a:r>
              <a:rPr lang="es-MX" altLang="es-MX" sz="1800" dirty="0" smtClean="0">
                <a:latin typeface="Cambria" panose="02040503050406030204" pitchFamily="18" charset="0"/>
              </a:rPr>
              <a:t>, (2013</a:t>
            </a:r>
            <a:r>
              <a:rPr lang="es-MX" altLang="es-MX" sz="1800" dirty="0" smtClean="0">
                <a:latin typeface="Cambria" panose="02040503050406030204" pitchFamily="18" charset="0"/>
              </a:rPr>
              <a:t>)).</a:t>
            </a:r>
          </a:p>
          <a:p>
            <a:pPr algn="just"/>
            <a:r>
              <a:rPr lang="es-MX" altLang="es-MX" sz="1800" dirty="0" smtClean="0">
                <a:latin typeface="Cambria" panose="02040503050406030204" pitchFamily="18" charset="0"/>
              </a:rPr>
              <a:t>Huesca </a:t>
            </a:r>
            <a:r>
              <a:rPr lang="es-MX" altLang="es-MX" sz="1800" dirty="0">
                <a:latin typeface="Cambria" panose="02040503050406030204" pitchFamily="18" charset="0"/>
              </a:rPr>
              <a:t>y </a:t>
            </a:r>
            <a:r>
              <a:rPr lang="es-MX" altLang="es-MX" sz="1800" dirty="0" err="1">
                <a:latin typeface="Cambria" panose="02040503050406030204" pitchFamily="18" charset="0"/>
              </a:rPr>
              <a:t>Araar</a:t>
            </a:r>
            <a:r>
              <a:rPr lang="es-MX" altLang="es-MX" sz="1800" dirty="0">
                <a:latin typeface="Cambria" panose="02040503050406030204" pitchFamily="18" charset="0"/>
              </a:rPr>
              <a:t> (2015) prueban que el sistema fiscal mexicano si bien es progresivo, no reduce la desigualdad de ingresos en el tiempo</a:t>
            </a:r>
            <a:r>
              <a:rPr lang="es-MX" altLang="es-MX" sz="1800" dirty="0" smtClean="0">
                <a:latin typeface="Cambria" panose="02040503050406030204" pitchFamily="18" charset="0"/>
              </a:rPr>
              <a:t>.</a:t>
            </a:r>
            <a:endParaRPr lang="es-MX" altLang="es-MX" sz="1800" dirty="0">
              <a:latin typeface="Cambria" panose="020405030504060302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305968" y="5805264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dirty="0" smtClean="0">
                <a:latin typeface="+mj-lt"/>
              </a:rPr>
              <a:t>5</a:t>
            </a:r>
            <a:endParaRPr lang="es-MX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-36512" y="6505575"/>
            <a:ext cx="946124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Fuente: elaboración propia con base en datos de la SHCP (2015</a:t>
            </a:r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). </a:t>
            </a:r>
            <a:r>
              <a:rPr lang="es-MX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PIB 2016= 19.5 </a:t>
            </a:r>
            <a:r>
              <a:rPr lang="es-MX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bdp</a:t>
            </a:r>
            <a:r>
              <a:rPr lang="es-MX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 | Prospera= 82.1 </a:t>
            </a:r>
            <a:r>
              <a:rPr lang="es-MX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mdp</a:t>
            </a:r>
            <a:r>
              <a:rPr lang="es-MX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50825" y="-26988"/>
            <a:ext cx="8040688" cy="40005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Cuadro 1. El sistema fiscal Mexicano en perspectiva, 2014.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291513" y="5805488"/>
            <a:ext cx="298450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dirty="0">
                <a:latin typeface="+mj-lt"/>
              </a:rPr>
              <a:t>7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240346"/>
              </p:ext>
            </p:extLst>
          </p:nvPr>
        </p:nvGraphicFramePr>
        <p:xfrm>
          <a:off x="179388" y="422275"/>
          <a:ext cx="8694737" cy="6091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213"/>
                <a:gridCol w="2967477"/>
                <a:gridCol w="1983047"/>
              </a:tblGrid>
              <a:tr h="4473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Indicadores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</a:rPr>
                        <a:t>%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en ingresos del gobierno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</a:rPr>
                        <a:t>% GDP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Producto Interno Bruto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100.0        100.00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Ingresos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PEMEX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43.83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8.37              4.04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ISR </a:t>
                      </a:r>
                      <a:r>
                        <a:rPr lang="es-MX" sz="1400" b="0" baseline="300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s-MX" sz="1400" b="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(Incluye el impuesto al Activo)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50.03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5.36              7.28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IVA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39.23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4.10              4.06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IEPS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4.81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0.52              2.11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Importaciones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1.84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0.20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Otros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4.09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0.23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</a:rPr>
                        <a:t>Subtotal (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T)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100.00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10.72           13.91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(Con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</a:rPr>
                        <a:t>Pemex)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19.09           17.96          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i="1" dirty="0" smtClean="0">
                          <a:solidFill>
                            <a:schemeClr val="tx1"/>
                          </a:solidFill>
                          <a:effectLst/>
                        </a:rPr>
                        <a:t>Indicadores de Beneficios</a:t>
                      </a:r>
                      <a:endParaRPr lang="es-MX" sz="14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PROSPERA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4.21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0.45               0.42             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Adultos Mayores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1.17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0.13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Apoyo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Alimentario (PAL)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0.27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0.03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Becas </a:t>
                      </a:r>
                      <a:r>
                        <a:rPr lang="en-US" sz="1400" b="0" baseline="30000" dirty="0">
                          <a:solidFill>
                            <a:schemeClr val="tx1"/>
                          </a:solidFill>
                          <a:effectLst/>
                        </a:rPr>
                        <a:t>/2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1.69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0.18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  <a:effectLst/>
                        </a:rPr>
                        <a:t>Procampo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1.19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0.13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Empleo temporal (PET)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0.07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0.01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</a:rPr>
                        <a:t>Seguro Popular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2.64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0.28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</a:rPr>
                        <a:t>Subtotal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programs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sociales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11.23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1.20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Contribution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sistemas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de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seguridad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social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38.97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4.18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Salud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Publica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46.21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4.95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2453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Educación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</a:rPr>
                        <a:t>Publica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48.50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5.20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  <a:tr h="4907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Beneficios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(con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las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contribuciones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seguridad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social)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144.91 [Excluyendo</a:t>
                      </a:r>
                      <a:r>
                        <a:rPr lang="es-MX" sz="1400" baseline="0" dirty="0" smtClean="0">
                          <a:effectLst/>
                        </a:rPr>
                        <a:t> PEMEX]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15.54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 anchor="b"/>
                </a:tc>
              </a:tr>
            </a:tbl>
          </a:graphicData>
        </a:graphic>
      </p:graphicFrame>
      <p:sp>
        <p:nvSpPr>
          <p:cNvPr id="7" name="Rectángulo redondeado 6"/>
          <p:cNvSpPr/>
          <p:nvPr/>
        </p:nvSpPr>
        <p:spPr>
          <a:xfrm>
            <a:off x="6660232" y="2565400"/>
            <a:ext cx="2146300" cy="5762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9" name="Rectángulo redondeado 8"/>
          <p:cNvSpPr/>
          <p:nvPr/>
        </p:nvSpPr>
        <p:spPr>
          <a:xfrm>
            <a:off x="3851275" y="1125538"/>
            <a:ext cx="1296988" cy="7191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0" name="Rectángulo redondeado 9"/>
          <p:cNvSpPr/>
          <p:nvPr/>
        </p:nvSpPr>
        <p:spPr>
          <a:xfrm>
            <a:off x="3851275" y="5300663"/>
            <a:ext cx="1296988" cy="7207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8" name="Elipse 7"/>
          <p:cNvSpPr/>
          <p:nvPr/>
        </p:nvSpPr>
        <p:spPr>
          <a:xfrm>
            <a:off x="3779838" y="6143625"/>
            <a:ext cx="863600" cy="4540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0" name="Rectángulo redondeado 19"/>
          <p:cNvSpPr/>
          <p:nvPr/>
        </p:nvSpPr>
        <p:spPr>
          <a:xfrm>
            <a:off x="6674172" y="3282379"/>
            <a:ext cx="2146300" cy="3626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49275"/>
            <a:ext cx="8231188" cy="603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1" name="Rectángulo 5"/>
          <p:cNvSpPr>
            <a:spLocks noChangeArrowheads="1"/>
          </p:cNvSpPr>
          <p:nvPr/>
        </p:nvSpPr>
        <p:spPr bwMode="auto">
          <a:xfrm>
            <a:off x="684213" y="0"/>
            <a:ext cx="6697662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altLang="es-MX" sz="17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Grafica</a:t>
            </a:r>
            <a:r>
              <a:rPr lang="en-US" altLang="es-MX" sz="17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s-MX" sz="17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s-MX" altLang="es-MX" sz="17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Diagrama de dispersión de los ingresos de pre y post-fiscales en la frontera (la reforma fiscal de 2014).</a:t>
            </a:r>
          </a:p>
        </p:txBody>
      </p:sp>
      <p:sp>
        <p:nvSpPr>
          <p:cNvPr id="6" name="Elipse 5"/>
          <p:cNvSpPr/>
          <p:nvPr/>
        </p:nvSpPr>
        <p:spPr>
          <a:xfrm rot="20775245">
            <a:off x="1182688" y="3817938"/>
            <a:ext cx="1512887" cy="495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48133" name="Rectángulo 6"/>
          <p:cNvSpPr>
            <a:spLocks noChangeArrowheads="1"/>
          </p:cNvSpPr>
          <p:nvPr/>
        </p:nvSpPr>
        <p:spPr bwMode="auto">
          <a:xfrm>
            <a:off x="5867400" y="2708275"/>
            <a:ext cx="24701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MX" altLang="es-MX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presión fiscal en</a:t>
            </a:r>
          </a:p>
          <a:p>
            <a:r>
              <a:rPr lang="es-MX" altLang="es-MX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 área es superior</a:t>
            </a:r>
            <a:endParaRPr lang="es-MX" altLang="es-MX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243888" y="5805488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dirty="0" smtClean="0">
                <a:latin typeface="+mj-lt"/>
              </a:rPr>
              <a:t>7</a:t>
            </a:r>
            <a:endParaRPr lang="es-MX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55625"/>
            <a:ext cx="8445500" cy="619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611188" y="44450"/>
            <a:ext cx="7886700" cy="80168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s-MX" sz="1800" dirty="0" smtClean="0"/>
              <a:t>Gráfica 2. Carga de impuestos por ingreso familiar bruto en México, 2002-2012.</a:t>
            </a:r>
            <a:endParaRPr lang="es-MX" sz="1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243888" y="5805488"/>
            <a:ext cx="29848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dirty="0" smtClean="0">
                <a:latin typeface="+mj-lt"/>
              </a:rPr>
              <a:t>8</a:t>
            </a:r>
            <a:endParaRPr lang="es-MX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irador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4625</TotalTime>
  <Words>966</Words>
  <Application>Microsoft Office PowerPoint</Application>
  <PresentationFormat>Presentación en pantalla (4:3)</PresentationFormat>
  <Paragraphs>135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</vt:lpstr>
      <vt:lpstr>Century Schoolbook</vt:lpstr>
      <vt:lpstr>Times New Roman</vt:lpstr>
      <vt:lpstr>Wingdings</vt:lpstr>
      <vt:lpstr>Wingdings 2</vt:lpstr>
      <vt:lpstr>Mirador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Literatura y evidencia de beneficios de la política social (sistema fiscal)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 (I)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Bonny</dc:creator>
  <cp:lastModifiedBy>HUESCA REYNOSO LUIS</cp:lastModifiedBy>
  <cp:revision>305</cp:revision>
  <dcterms:created xsi:type="dcterms:W3CDTF">2012-04-19T17:51:41Z</dcterms:created>
  <dcterms:modified xsi:type="dcterms:W3CDTF">2017-04-26T00:48:25Z</dcterms:modified>
</cp:coreProperties>
</file>